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8" r:id="rId15"/>
    <p:sldId id="270" r:id="rId16"/>
    <p:sldId id="271" r:id="rId17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EB Garamond" panose="020B0604020202020204" pitchFamily="2" charset="0"/>
      <p:regular r:id="rId22"/>
      <p:bold r:id="rId23"/>
      <p:italic r:id="rId24"/>
      <p:boldItalic r:id="rId25"/>
    </p:embeddedFont>
    <p:embeddedFont>
      <p:font typeface="EB Garamond Medium" panose="020B0604020202020204" pitchFamily="2" charset="0"/>
      <p:regular r:id="rId26"/>
      <p:bold r:id="rId27"/>
      <p:italic r:id="rId28"/>
      <p:boldItalic r:id="rId29"/>
    </p:embeddedFont>
    <p:embeddedFont>
      <p:font typeface="EB Garamond SemiBold" panose="020B0604020202020204" pitchFamily="2" charset="0"/>
      <p:regular r:id="rId30"/>
      <p:bold r:id="rId31"/>
      <p:italic r:id="rId32"/>
      <p:boldItalic r:id="rId33"/>
    </p:embeddedFont>
    <p:embeddedFont>
      <p:font typeface="Public Sans" panose="020B0604020202020204" charset="0"/>
      <p:regular r:id="rId34"/>
      <p:bold r:id="rId35"/>
      <p:italic r:id="rId36"/>
      <p:boldItalic r:id="rId37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Relationship Id="rId26" Type="http://schemas.openxmlformats.org/officeDocument/2006/relationships/font" Target="fonts/font9.fntdata"/><Relationship Id="rId27" Type="http://schemas.openxmlformats.org/officeDocument/2006/relationships/font" Target="fonts/font10.fntdata"/><Relationship Id="rId28" Type="http://schemas.openxmlformats.org/officeDocument/2006/relationships/font" Target="fonts/font11.fntdata"/><Relationship Id="rId29" Type="http://schemas.openxmlformats.org/officeDocument/2006/relationships/font" Target="fonts/font12.fntdata"/><Relationship Id="rId30" Type="http://schemas.openxmlformats.org/officeDocument/2006/relationships/font" Target="fonts/font13.fntdata"/><Relationship Id="rId31" Type="http://schemas.openxmlformats.org/officeDocument/2006/relationships/font" Target="fonts/font14.fntdata"/><Relationship Id="rId32" Type="http://schemas.openxmlformats.org/officeDocument/2006/relationships/font" Target="fonts/font15.fntdata"/><Relationship Id="rId33" Type="http://schemas.openxmlformats.org/officeDocument/2006/relationships/font" Target="fonts/font16.fntdata"/><Relationship Id="rId34" Type="http://schemas.openxmlformats.org/officeDocument/2006/relationships/font" Target="fonts/font17.fntdata"/><Relationship Id="rId35" Type="http://schemas.openxmlformats.org/officeDocument/2006/relationships/font" Target="fonts/font18.fntdata"/><Relationship Id="rId36" Type="http://schemas.openxmlformats.org/officeDocument/2006/relationships/font" Target="fonts/font19.fntdata"/><Relationship Id="rId37" Type="http://schemas.openxmlformats.org/officeDocument/2006/relationships/font" Target="fonts/font20.fntdata"/><Relationship Id="rId38" Type="http://schemas.openxmlformats.org/officeDocument/2006/relationships/tableStyles" Target="tableStyle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0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07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08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8598" name="Google Shape;1845;p2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08" name="Google Shape;1856;g2139e008f02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862;g2139e008f02_0_1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0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58" name="Google Shape;1877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60" name="Google Shape;1883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2.png"/><Relationship Id="rId4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Master" Target="../slideMasters/slideMaster1.xml"/></Relationships>
</file>

<file path=ppt/slideLayouts/_rels/slideLayout1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30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39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9498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85" name="Google Shape;67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86" name="Google Shape;68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0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01" name="Google Shape;71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236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1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8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7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8972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3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4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5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6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7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8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9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0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1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82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38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8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76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83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9449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0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1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2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3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4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5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6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7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8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459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98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3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184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98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9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0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 fontScale="95000"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01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36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6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62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51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7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7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5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76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68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38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679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9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680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356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1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2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57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9336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806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253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933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96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9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41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80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0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8781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38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3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274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275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9447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234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4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5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6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07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8969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70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3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2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4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85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86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240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7" name="Google Shape;73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3" name="Google Shape;74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88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8989" name="Google Shape;76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0" name="Google Shape;77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1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92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323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7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240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38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25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24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4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63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58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353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59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5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354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55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56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7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79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8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689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90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91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2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398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4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15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516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517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18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19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216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0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91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9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893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9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90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5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5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9146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cxnSp>
        <p:nvCxnSpPr>
          <p:cNvPr id="3145787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226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9147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8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 fontScale="90000"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46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3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673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34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419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70" name="Google Shape;81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6" name="Google Shape;82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1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72" name="Google Shape;84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73" name="Google Shape;85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74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75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317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6" name="Google Shape;89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2" name="Google Shape;90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07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208" name="Google Shape;92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09" name="Google Shape;93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10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11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494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Google Shape;97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6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67" name="Google Shape;99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68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349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2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99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00" name="Google Shape;104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1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805" name="Google Shape;106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45" name="Google Shape;107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302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9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110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2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03" name="Google Shape;112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4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43" name="Google Shape;114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6" name="Google Shape;115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805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385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8" name="Google Shape;118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65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66" name="Google Shape;120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67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817" name="Google Shape;122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9" name="Google Shape;123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9468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20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126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21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22" name="Google Shape;128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23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745" name="Google Shape;130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89" name="Google Shape;131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8824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384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34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60" name="Google Shape;135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61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62" name="Google Shape;137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63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64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38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4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141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14" name="Google Shape;142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5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616" name="Google Shape;144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17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8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380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6" name="Google Shape;148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37" name="Google Shape;149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438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39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40" name="Google Shape;152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41" name="Google Shape;153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2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43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44" name="Google Shape;156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45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46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202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Google Shape;160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26" name="Google Shape;161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827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828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29" name="Google Shape;164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30" name="Google Shape;165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1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32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3" name="Google Shape;168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34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35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392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4" name="Google Shape;172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9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9491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2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3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94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495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96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97" name="Google Shape;180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77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82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81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8682" name="Google Shape;184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83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5" name="Google Shape;187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66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189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58" name="Google Shape;190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59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360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1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62" name="Google Shape;194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329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0" name="Google Shape;196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8" name="Google Shape;197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59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260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61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493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0" name="Google Shape;202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61" name="Google Shape;203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762" name="Google Shape;204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63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764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65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273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6" name="Google Shape;209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0" name="Google Shape;210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221" name="Google Shape;211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97" name="Google Shape;212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98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99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00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459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664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5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62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66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7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68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69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70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71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42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43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144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5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>
                <a:off x="216745" y="1402852"/>
                <a:ext cx="0" cy="2047541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33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264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65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34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66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7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68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69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70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71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463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2" name="Google Shape;241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967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78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244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8686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367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1" name="Google Shape;247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9363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4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205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Google Shape;251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4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5" name="Google Shape;253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6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7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58" name="Google Shape;256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59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0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1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2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63" name="Google Shape;261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377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Google Shape;263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3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4" name="Google Shape;265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5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6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27" name="Google Shape;268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8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29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30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31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32" name="Google Shape;273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22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275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4" name="Google Shape;276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3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20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21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80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2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24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2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2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6" name="Google Shape;285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25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26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7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8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9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0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31" name="Google Shape;292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24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294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93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4" name="Google Shape;296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5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6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97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98" name="Google Shape;300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9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0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1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02" name="Google Shape;304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3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04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05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6" name="Google Shape;308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442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310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443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619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4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620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21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622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623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4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5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6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27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8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29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630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631" name="Google Shape;325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Google Shape;327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27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45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46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47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48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49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0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1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2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53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4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5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56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57" name="Google Shape;342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6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27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1" name="Google Shape;28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51" name="Google Shape;29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2" name="Google Shape;30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52" name="Google Shape;31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53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4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 fontScale="92857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225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Google Shape;344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26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932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933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34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935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936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7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8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39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40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1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2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943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44" name="Google Shape;359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358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4" name="Google Shape;361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59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38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0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39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0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41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42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3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4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5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6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7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8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49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50" name="Google Shape;376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200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Google Shape;378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06" name="Google Shape;379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44" name="Google Shape;380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807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8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9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0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1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12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3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4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5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8816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7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8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19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20" name="Google Shape;394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2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0" name="Google Shape;396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53" name="Google Shape;397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8" name="Google Shape;398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54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5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6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7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58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59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0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1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2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63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4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5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66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67" name="Google Shape;412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495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8" name="Google Shape;414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69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9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9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873" name="Google Shape;418;p257"/>
              <p:cNvCxnSpPr>
                <a:cxnSpLocks/>
                <a:endCxn id="1049771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1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98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874" name="Google Shape;422;p257"/>
              <p:cNvCxnSpPr>
                <a:cxnSpLocks/>
                <a:endCxn id="104977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2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99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875" name="Google Shape;426;p257"/>
              <p:cNvCxnSpPr>
                <a:cxnSpLocks/>
                <a:endCxn id="104977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4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5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500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876" name="Google Shape;430;p257"/>
              <p:cNvCxnSpPr>
                <a:cxnSpLocks/>
                <a:endCxn id="1049777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776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77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1049778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79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0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1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2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3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4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5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86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87" name="Google Shape;442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247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Google Shape;444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8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044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5" name="Google Shape;447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49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045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6" name="Google Shape;450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50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767" name="Google Shape;452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6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768" name="Google Shape;455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47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48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49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0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1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2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3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4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5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56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7" name="Google Shape;466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455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1" name="Google Shape;468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456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57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658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53" name="Google Shape;472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8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54" name="Google Shape;474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659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660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1049661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1049662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63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276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Google Shape;481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277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278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113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8" name="Google Shape;485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79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9" name="Google Shape;487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114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115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6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7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8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375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8" name="Google Shape;494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76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69" name="Google Shape;496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9413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4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5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416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417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18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19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0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21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22" name="Google Shape;506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2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Google Shape;508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906" name="Google Shape;509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7" name="Google Shape;510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8" name="Google Shape;511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09" name="Google Shape;512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10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1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2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3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14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5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916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7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918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19" name="Google Shape;522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70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35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4" name="Google Shape;36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87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524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188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52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53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54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55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56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7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8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9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0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1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2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63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64" name="Google Shape;539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369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370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3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4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5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6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7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8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9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0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1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2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3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4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5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6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87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203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36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7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8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39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40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41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2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3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4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5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6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7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8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9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0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1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2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3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96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581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97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02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3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4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5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6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07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08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09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10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11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12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13" name="Google Shape;594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274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2" name="Google Shape;596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75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101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2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3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4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5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06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07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08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09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0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 fontScale="61538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11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12" name="Google Shape;609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404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2" name="Google Shape;611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40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41" name="Google Shape;613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406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2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3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6" name="Google Shape;618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4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7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408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5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6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7" name="Google Shape;624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47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09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410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4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4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8" name="Google Shape;630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0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11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412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51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2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29" name="Google Shape;636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3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13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414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554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55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30" name="Google Shape;642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556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57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58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59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60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61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335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3" name="Google Shape;650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72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73" name="Google Shape;652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337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38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4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5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9" name="Google Shape;658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6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9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0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77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78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0" name="Google Shape;664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79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1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2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0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1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1" name="Google Shape;670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2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3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4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3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4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2" name="Google Shape;676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5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5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6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286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87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03" name="Google Shape;682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88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89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0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1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2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3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50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9" name="Google Shape;690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88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89" name="Google Shape;692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90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91" name="Google Shape;694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792" name="Google Shape;695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793" name="Google Shape;696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794" name="Google Shape;697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795" name="Google Shape;698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796" name="Google Shape;699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797" name="Google Shape;700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798" name="Google Shape;701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799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0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1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2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3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4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5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806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35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711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5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06" name="Google Shape;713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307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715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1049309" name="Google Shape;716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1049310" name="Google Shape;717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1049311" name="Google Shape;718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1049312" name="Google Shape;719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1049313" name="Google Shape;720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1049314" name="Google Shape;721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1049315" name="Google Shape;722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1049316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17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18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19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0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1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2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23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97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732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82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83" name="Google Shape;734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2" name="Google Shape;735;p272"/>
          <p:cNvCxnSpPr>
            <a:cxnSpLocks/>
            <a:stCxn id="104878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8784" name="Google Shape;736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5" name="Google Shape;737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6" name="Google Shape;738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7" name="Google Shape;739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8" name="Google Shape;740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89" name="Google Shape;741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0" name="Google Shape;742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91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2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3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4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5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6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7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374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38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267" name="Google Shape;39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9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10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11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12" name="Google Shape;43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322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Google Shape;751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24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225" name="Google Shape;753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8" name="Google Shape;754;p273"/>
          <p:cNvCxnSpPr>
            <a:cxnSpLocks/>
            <a:stCxn id="104922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226" name="Google Shape;755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7" name="Google Shape;756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8" name="Google Shape;757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29" name="Google Shape;758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0" name="Google Shape;759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1" name="Google Shape;760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2" name="Google Shape;761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33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4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5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6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7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8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9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490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770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27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728" name="Google Shape;772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1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66" name="Google Shape;774;p274"/>
            <p:cNvCxnSpPr>
              <a:cxnSpLocks/>
              <a:stCxn id="1049729" idx="6"/>
              <a:endCxn id="104973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7" name="Google Shape;777;p274"/>
            <p:cNvCxnSpPr>
              <a:cxnSpLocks/>
              <a:stCxn id="1049729" idx="6"/>
              <a:endCxn id="104973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8" name="Google Shape;779;p274"/>
            <p:cNvCxnSpPr>
              <a:cxnSpLocks/>
              <a:stCxn id="1049729" idx="6"/>
              <a:endCxn id="104974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69" name="Google Shape;781;p274"/>
            <p:cNvCxnSpPr>
              <a:cxnSpLocks/>
              <a:stCxn id="1049729" idx="6"/>
              <a:endCxn id="1049751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0" name="Google Shape;783;p274"/>
            <p:cNvCxnSpPr>
              <a:cxnSpLocks/>
              <a:stCxn id="1049729" idx="6"/>
              <a:endCxn id="104974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1" name="Google Shape;785;p274"/>
            <p:cNvCxnSpPr>
              <a:cxnSpLocks/>
              <a:stCxn id="1049729" idx="6"/>
              <a:endCxn id="1049745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72" name="Google Shape;787;p274"/>
            <p:cNvCxnSpPr>
              <a:cxnSpLocks/>
              <a:stCxn id="1049729" idx="6"/>
              <a:endCxn id="104973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2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729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73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73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3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4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5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6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7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8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39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0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1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2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3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4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5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6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7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8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49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50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751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752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3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4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5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6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7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8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59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242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Google Shape;814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07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08" name="Google Shape;816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7" name="Google Shape;818;p275"/>
            <p:cNvCxnSpPr>
              <a:cxnSpLocks/>
              <a:stCxn id="1049009" idx="6"/>
              <a:endCxn id="104901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821;p275"/>
            <p:cNvCxnSpPr>
              <a:cxnSpLocks/>
              <a:stCxn id="1049009" idx="6"/>
              <a:endCxn id="104901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823;p275"/>
            <p:cNvCxnSpPr>
              <a:cxnSpLocks/>
              <a:stCxn id="1049009" idx="6"/>
              <a:endCxn id="104902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825;p275"/>
            <p:cNvCxnSpPr>
              <a:cxnSpLocks/>
              <a:stCxn id="1049009" idx="6"/>
              <a:endCxn id="1049031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827;p275"/>
            <p:cNvCxnSpPr>
              <a:cxnSpLocks/>
              <a:stCxn id="1049009" idx="6"/>
              <a:endCxn id="10490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829;p275"/>
            <p:cNvCxnSpPr>
              <a:cxnSpLocks/>
              <a:stCxn id="1049009" idx="6"/>
              <a:endCxn id="1049025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3" name="Google Shape;831;p275"/>
            <p:cNvCxnSpPr>
              <a:cxnSpLocks/>
              <a:stCxn id="1049009" idx="6"/>
              <a:endCxn id="104901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00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10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011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2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3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4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5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6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7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8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19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0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1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2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5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6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7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29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0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31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32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3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4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5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6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7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8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39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445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2" name="Google Shape;858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300" name="Google Shape;859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33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634" name="Google Shape;861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46" name="Google Shape;863;p276"/>
            <p:cNvCxnSpPr>
              <a:cxnSpLocks/>
              <a:stCxn id="1049635" idx="6"/>
              <a:endCxn id="10496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66;p276"/>
            <p:cNvCxnSpPr>
              <a:cxnSpLocks/>
              <a:stCxn id="1049635" idx="6"/>
              <a:endCxn id="10496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68;p276"/>
            <p:cNvCxnSpPr>
              <a:cxnSpLocks/>
              <a:stCxn id="1049635" idx="6"/>
              <a:endCxn id="104964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70;p276"/>
            <p:cNvCxnSpPr>
              <a:cxnSpLocks/>
              <a:stCxn id="1049635" idx="6"/>
              <a:endCxn id="104964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0" name="Google Shape;872;p276"/>
            <p:cNvCxnSpPr>
              <a:cxnSpLocks/>
              <a:stCxn id="1049635" idx="6"/>
              <a:endCxn id="104964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1" name="Google Shape;874;p276"/>
            <p:cNvCxnSpPr>
              <a:cxnSpLocks/>
              <a:stCxn id="1049635" idx="6"/>
              <a:endCxn id="104964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52" name="Google Shape;876;p276"/>
            <p:cNvCxnSpPr>
              <a:cxnSpLocks/>
              <a:endCxn id="104964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5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47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48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636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7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449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638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39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450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640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1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451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642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3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452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644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5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453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646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7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454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648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49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650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1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2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3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4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5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6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57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80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9" name="Google Shape;902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4" name="Google Shape;903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20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21" name="Google Shape;905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80" name="Google Shape;907;p277"/>
            <p:cNvCxnSpPr>
              <a:cxnSpLocks/>
              <a:stCxn id="1049122" idx="6"/>
              <a:endCxn id="104912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910;p277"/>
            <p:cNvCxnSpPr>
              <a:cxnSpLocks/>
              <a:stCxn id="1049122" idx="6"/>
              <a:endCxn id="104912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912;p277"/>
            <p:cNvCxnSpPr>
              <a:cxnSpLocks/>
              <a:stCxn id="1049122" idx="6"/>
              <a:endCxn id="104913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914;p277"/>
            <p:cNvCxnSpPr>
              <a:cxnSpLocks/>
              <a:stCxn id="1049122" idx="6"/>
              <a:endCxn id="104913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916;p277"/>
            <p:cNvCxnSpPr>
              <a:cxnSpLocks/>
              <a:stCxn id="1049122" idx="6"/>
              <a:endCxn id="104912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918;p277"/>
            <p:cNvCxnSpPr>
              <a:cxnSpLocks/>
              <a:stCxn id="1049122" idx="6"/>
              <a:endCxn id="104912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6" name="Google Shape;920;p277"/>
            <p:cNvCxnSpPr>
              <a:cxnSpLocks/>
              <a:endCxn id="104913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122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8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8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123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84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125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85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127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86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129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87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131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88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133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89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13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91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206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Google Shape;946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901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1" name="Google Shape;947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5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66" name="Google Shape;949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6" name="Google Shape;951;p278"/>
            <p:cNvCxnSpPr>
              <a:cxnSpLocks/>
              <a:stCxn id="1048867" idx="6"/>
              <a:endCxn id="1048868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54;p278"/>
            <p:cNvCxnSpPr>
              <a:cxnSpLocks/>
              <a:stCxn id="1048867" idx="6"/>
              <a:endCxn id="1048870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56;p278"/>
            <p:cNvCxnSpPr>
              <a:cxnSpLocks/>
              <a:stCxn id="1048867" idx="6"/>
              <a:endCxn id="104887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58;p278"/>
            <p:cNvCxnSpPr>
              <a:cxnSpLocks/>
              <a:stCxn id="1048867" idx="6"/>
              <a:endCxn id="104888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60;p278"/>
            <p:cNvCxnSpPr>
              <a:cxnSpLocks/>
              <a:stCxn id="1048867" idx="6"/>
              <a:endCxn id="104887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1" name="Google Shape;962;p278"/>
            <p:cNvCxnSpPr>
              <a:cxnSpLocks/>
              <a:stCxn id="1048867" idx="6"/>
              <a:endCxn id="104887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2" name="Google Shape;964;p278"/>
            <p:cNvCxnSpPr>
              <a:cxnSpLocks/>
              <a:endCxn id="104887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7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8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09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68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69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210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70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1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21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72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3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212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74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5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213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76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7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214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78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79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215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80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81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1048882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3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4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5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6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7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8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9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390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3" name="Google Shape;990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73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474" name="Google Shape;992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8" name="Google Shape;994;p279"/>
            <p:cNvCxnSpPr>
              <a:cxnSpLocks/>
              <a:stCxn id="1049475" idx="6"/>
              <a:endCxn id="104947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997;p279"/>
            <p:cNvCxnSpPr>
              <a:cxnSpLocks/>
              <a:stCxn id="1049475" idx="6"/>
              <a:endCxn id="104947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0" name="Google Shape;999;p279"/>
            <p:cNvCxnSpPr>
              <a:cxnSpLocks/>
              <a:stCxn id="1049475" idx="6"/>
              <a:endCxn id="104948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1" name="Google Shape;1001;p279"/>
            <p:cNvCxnSpPr>
              <a:cxnSpLocks/>
              <a:stCxn id="1049475" idx="6"/>
              <a:endCxn id="104948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2" name="Google Shape;1003;p279"/>
            <p:cNvCxnSpPr>
              <a:cxnSpLocks/>
              <a:stCxn id="1049475" idx="6"/>
              <a:endCxn id="104947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3" name="Google Shape;1005;p279"/>
            <p:cNvCxnSpPr>
              <a:cxnSpLocks/>
              <a:stCxn id="1049475" idx="6"/>
              <a:endCxn id="1049478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4" name="Google Shape;1007;p279"/>
            <p:cNvCxnSpPr>
              <a:cxnSpLocks/>
              <a:endCxn id="104948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7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7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8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9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1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8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83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4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5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6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7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8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89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90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74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1018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61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2" name="Google Shape;1020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22;p280"/>
            <p:cNvCxnSpPr>
              <a:cxnSpLocks/>
              <a:stCxn id="1048663" idx="6"/>
              <a:endCxn id="104866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25;p280"/>
            <p:cNvCxnSpPr>
              <a:cxnSpLocks/>
              <a:stCxn id="1048663" idx="6"/>
              <a:endCxn id="10486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27;p280"/>
            <p:cNvCxnSpPr>
              <a:cxnSpLocks/>
              <a:stCxn id="1048663" idx="6"/>
              <a:endCxn id="104866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29;p280"/>
            <p:cNvCxnSpPr>
              <a:cxnSpLocks/>
              <a:stCxn id="1048663" idx="6"/>
              <a:endCxn id="104867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31;p280"/>
            <p:cNvCxnSpPr>
              <a:cxnSpLocks/>
              <a:stCxn id="1048663" idx="6"/>
              <a:endCxn id="104866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33;p280"/>
            <p:cNvCxnSpPr>
              <a:cxnSpLocks/>
              <a:stCxn id="1048663" idx="6"/>
              <a:endCxn id="104866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35;p280"/>
            <p:cNvCxnSpPr>
              <a:cxnSpLocks/>
              <a:endCxn id="104866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6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5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6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7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69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7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71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2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3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5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6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7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8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7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046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8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89" name="Google Shape;1048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09" name="Google Shape;1050;p281"/>
            <p:cNvCxnSpPr>
              <a:cxnSpLocks/>
              <a:stCxn id="1049390" idx="6"/>
              <a:endCxn id="104939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0" name="Google Shape;1053;p281"/>
            <p:cNvCxnSpPr>
              <a:cxnSpLocks/>
              <a:stCxn id="1049390" idx="6"/>
              <a:endCxn id="10493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1" name="Google Shape;1055;p281"/>
            <p:cNvCxnSpPr>
              <a:cxnSpLocks/>
              <a:stCxn id="1049390" idx="6"/>
              <a:endCxn id="104939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2" name="Google Shape;1057;p281"/>
            <p:cNvCxnSpPr>
              <a:cxnSpLocks/>
              <a:stCxn id="1049390" idx="6"/>
              <a:endCxn id="104939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3" name="Google Shape;1059;p281"/>
            <p:cNvCxnSpPr>
              <a:cxnSpLocks/>
              <a:stCxn id="1049390" idx="6"/>
              <a:endCxn id="104939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61;p281"/>
            <p:cNvCxnSpPr>
              <a:cxnSpLocks/>
              <a:stCxn id="1049390" idx="6"/>
              <a:endCxn id="104939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63;p281"/>
            <p:cNvCxnSpPr>
              <a:cxnSpLocks/>
              <a:endCxn id="104939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90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1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2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3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4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5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6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97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98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99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0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1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2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3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4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5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59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Google Shape;1074;p28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18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19" name="Google Shape;1076;p28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2097159" name="Google Shape;1078;p282" descr="Icon  Description automatically generated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/>
            <a:noFill/>
            <a:ln>
              <a:noFill/>
            </a:ln>
          </p:spPr>
        </p:pic>
        <p:grpSp>
          <p:nvGrpSpPr>
            <p:cNvPr id="161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4862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/>
              <a:solidFill>
                <a:srgbClr val="BC8638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/>
              <a:solidFill>
                <a:srgbClr val="03508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62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48628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29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630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1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2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3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4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5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6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7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8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217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45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193" name="Google Shape;46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96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7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8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99" name="Google Shape;50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32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1101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49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950" name="Google Shape;1103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51" name="Google Shape;1105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048952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048953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048954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048955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048956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048957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048958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048959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048960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1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2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3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4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5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6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7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68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52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9" name="Google Shape;1124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58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059" name="Google Shape;1126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54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5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3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2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6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7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3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4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3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5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8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59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6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67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4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68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0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61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69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0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5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7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2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263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4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6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77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78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5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6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79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0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67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1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7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68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2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3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7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69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70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5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6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7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87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7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27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88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9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7" name="Google Shape;118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90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91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2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3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4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95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20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193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6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77" name="Google Shape;1195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1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22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3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78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9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0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0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4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5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1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2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0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3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6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7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4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5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1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6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28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29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8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8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1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89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90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91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92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93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30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31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2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4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5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6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3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4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97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98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36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99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5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6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3" name="Google Shape;124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2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7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38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3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4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4" name="Google Shape;124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5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39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40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06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07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5" name="Google Shape;125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08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09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0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1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2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13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296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1" name="Google Shape;1262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68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169" name="Google Shape;1264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8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9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0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1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7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2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01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3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4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7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5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03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6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77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28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78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0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79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0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28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1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82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3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4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85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6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7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8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6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87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88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0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89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0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05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1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1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2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2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3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1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4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6" name="Google Shape;131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97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5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16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98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99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7" name="Google Shape;132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200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201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2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3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4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5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67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1331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5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686" name="Google Shape;1333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69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3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9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0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1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4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2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3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4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3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4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5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5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5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6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6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7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5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7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8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9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0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6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1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2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03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04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05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06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79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80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1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7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8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75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9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2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3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0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1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81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4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5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3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4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387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5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6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7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6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17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393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18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88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89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19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20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5" name="Google Shape;1399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21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22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23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24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25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726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80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Google Shape;1407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93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94" name="Google Shape;1409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82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83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95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6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7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8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99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84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700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1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2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3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704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85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70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1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5686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2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3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3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50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468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3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304" name="Google Shape;1470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94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Google Shape;1472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77" name="Google Shape;1473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195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75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78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9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3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33" name="Google Shape;1479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71" name="Google Shape;1480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79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16" name="Google Shape;1482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4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35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19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Google Shape;1486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196" name="Google Shape;1487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20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3" name="Google Shape;1489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904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05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00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5" name="Google Shape;52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89" name="Google Shape;53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6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27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28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29" name="Google Shape;57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15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2" name="Google Shape;1493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293" name="Google Shape;1494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6" name="Google Shape;1495;p293"/>
          <p:cNvGrpSpPr/>
          <p:nvPr/>
        </p:nvGrpSpPr>
        <p:grpSpPr>
          <a:xfrm>
            <a:off x="1403060" y="1183590"/>
            <a:ext cx="6337881" cy="1513800"/>
            <a:chOff x="1492092" y="1002130"/>
            <a:chExt cx="6337881" cy="1513800"/>
          </a:xfrm>
        </p:grpSpPr>
        <p:cxnSp>
          <p:nvCxnSpPr>
            <p:cNvPr id="3145831" name="Google Shape;1496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63" name="Google Shape;1497;p293"/>
            <p:cNvSpPr txBox="1"/>
            <p:nvPr/>
          </p:nvSpPr>
          <p:spPr>
            <a:xfrm>
              <a:off x="4302597" y="1002130"/>
              <a:ext cx="716871" cy="15138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17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64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65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66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29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7" name="Google Shape;1504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28" name="Google Shape;150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29" name="Google Shape;1506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93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149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94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5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5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386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0" name="Google Shape;1515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1" name="Google Shape;151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2" name="Google Shape;1517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8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946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89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70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71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72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28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0" name="Google Shape;1526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1" name="Google Shape;152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2" name="Google Shape;1528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30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048945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46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47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48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52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8" name="Google Shape;1537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49" name="Google Shape;153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50" name="Google Shape;1539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24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5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26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54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27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8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29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0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55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31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2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3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34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35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90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4" name="Google Shape;1556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5" name="Google Shape;155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6" name="Google Shape;1558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65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6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67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9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68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69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0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1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93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72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3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4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75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76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18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3" name="Google Shape;1575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4" name="Google Shape;157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5" name="Google Shape;1577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12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3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14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20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215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6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7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18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1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219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0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1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22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23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66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1" name="Google Shape;1593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</p:sp>
      <p:pic>
        <p:nvPicPr>
          <p:cNvPr id="2097304" name="Google Shape;1594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82" name="Google Shape;1595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049683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84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45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0" name="Google Shape;1599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41" name="Google Shape;1600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16" name="Google Shape;1601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17" name="Google Shape;1602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46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042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764" name="Google Shape;1605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043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40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0" name="Google Shape;1608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31" name="Google Shape;1609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0" name="Google Shape;1610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32" name="Google Shape;1611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33" name="Google Shape;1612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grpSp>
        <p:nvGrpSpPr>
          <p:cNvPr id="402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3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3145825" name="Google Shape;1615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35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403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59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6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37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538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39" name="Google Shape;63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368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5" name="Google Shape;1618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66" name="Google Shape;1619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2" name="Google Shape;1620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08" name="Google Shape;1621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67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8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69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6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4" name="Google Shape;1626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75" name="Google Shape;1627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76" name="Google Shape;1628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77" name="Google Shape;1629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678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679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5" name="Google Shape;1632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80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48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4" name="Google Shape;1635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5" name="Google Shape;1636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9296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97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4" name="Google Shape;1639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98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86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Google Shape;1642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48" name="Google Shape;1643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</p:sp>
      <p:sp>
        <p:nvSpPr>
          <p:cNvPr id="1048749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0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46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51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373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649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6" name="Google Shape;1650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07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408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97265" name="Google Shape;1653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18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1655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00" name="Google Shape;1656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01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97195" name="Google Shape;1659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399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0" name="Google Shape;1661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8" name="Google Shape;1662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21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2" name="Google Shape;1664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23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9524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38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Google Shape;1668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10" name="Google Shape;1669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83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418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7" name="Google Shape;1672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4" name="Google Shape;1673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5" name="Google Shape;1674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568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 fontScale="93750" lnSpcReduction="20000"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45832" name="Google Shape;1676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33" name="Google Shape;1677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4" name="Google Shape;1678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5" name="Google Shape;1679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36" name="Google Shape;1680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569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330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1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42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263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eaLnBrk="1" hangingPunct="1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eaLnBrk="1" hangingPunct="1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eaLnBrk="1" hangingPunct="1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eaLnBrk="1" hangingPunct="1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eaLnBrk="1" hangingPunct="1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eaLnBrk="1" hangingPunct="1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eaLnBrk="1" hangingPunct="1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eaLnBrk="1" hangingPunct="1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eaLnBrk="1" hangingPunct="1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eaLnBrk="1" hangingPunct="1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eaLnBrk="1" hangingPunct="1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eaLnBrk="1" hangingPunct="1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eaLnBrk="1" hangingPunct="1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eaLnBrk="1" hangingPunct="1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eaLnBrk="1" hangingPunct="1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eaLnBrk="1" hangingPunct="1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eaLnBrk="1" hangingPunct="1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eaLnBrk="1" hangingPunct="1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eaLnBrk="1" hangingPunct="1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eaLnBrk="1" hangingPunct="1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eaLnBrk="1" hangingPunct="1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eaLnBrk="1" hangingPunct="1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eaLnBrk="1" hangingPunct="1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eaLnBrk="1" hangingPunct="1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eaLnBrk="1" hangingPunct="1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eaLnBrk="1" hangingPunct="1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eaLnBrk="1" hangingPunct="1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67" y="2269762"/>
            <a:ext cx="3689422" cy="78151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“BLOG WEBSITE WITH APPLICATION”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2"/>
          <p:cNvSpPr txBox="1"/>
          <p:nvPr/>
        </p:nvSpPr>
        <p:spPr>
          <a:xfrm>
            <a:off x="520700" y="314206"/>
            <a:ext cx="8337550" cy="1920241"/>
          </a:xfrm>
          <a:prstGeom prst="rect"/>
          <a:noFill/>
        </p:spPr>
        <p:txBody>
          <a:bodyPr wrap="square">
            <a:spAutoFit/>
          </a:bodyPr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9.Database design: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database used by the website must be designed to handle the expected load of data and provide efficient querying and storage of data.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10.Integration: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must be able to integrate with other third-party services and tools, such as social media platforms, analytics tools, and email marketing services.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b="1"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48615" name="TextBox 3"/>
          <p:cNvSpPr txBox="1"/>
          <p:nvPr/>
        </p:nvSpPr>
        <p:spPr>
          <a:xfrm>
            <a:off x="520700" y="2152201"/>
            <a:ext cx="8119872" cy="30632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Preliminary Schedule and Budget:</a:t>
            </a:r>
          </a:p>
          <a:p>
            <a:endParaRPr b="1" dirty="0" sz="1800" lang="en-US">
              <a:solidFill>
                <a:schemeClr val="tx2">
                  <a:lumMod val="75000"/>
                </a:schemeClr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l"/>
            <a:r>
              <a:rPr b="1" dirty="0" i="0" lang="en-US">
                <a:solidFill>
                  <a:schemeClr val="bg2">
                    <a:lumMod val="75000"/>
                  </a:schemeClr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Schedule:</a:t>
            </a:r>
            <a:endParaRPr b="0" dirty="0" i="0" lang="en-US">
              <a:solidFill>
                <a:schemeClr val="bg2">
                  <a:lumMod val="75000"/>
                </a:schemeClr>
              </a:solidFill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Planning and research: 1-2 weeks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Define the target audience, purpose of the blog, and content strategy.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Research the competition and analyze successful blogs in your niche.</a:t>
            </a:r>
          </a:p>
          <a:p>
            <a:pPr algn="l" lvl="1" marL="457200"/>
            <a:endParaRPr b="0" dirty="0" i="0" lang="en-US">
              <a:solidFill>
                <a:schemeClr val="tx1"/>
              </a:solidFill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Design and development: 6-8 weeks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Create a design concept for the website and obtain approval from stakeholders.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Develop the website using a content management system (CMS) such as WordPress or Squarespace.</a:t>
            </a:r>
          </a:p>
          <a:p>
            <a:pPr algn="l">
              <a:buFont typeface="+mj-lt"/>
              <a:buAutoNum type="arabicPeriod"/>
            </a:pPr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Content creation: Ongoing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Plan and create high-quality, engaging content for the blog.</a:t>
            </a:r>
          </a:p>
          <a:p>
            <a:endParaRPr dirty="0" lang="en-US">
              <a:solidFill>
                <a:schemeClr val="tx2">
                  <a:lumMod val="75000"/>
                </a:schemeClr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2"/>
          <p:cNvSpPr txBox="1"/>
          <p:nvPr/>
        </p:nvSpPr>
        <p:spPr>
          <a:xfrm>
            <a:off x="517290" y="363918"/>
            <a:ext cx="8198248" cy="2529840"/>
          </a:xfrm>
          <a:prstGeom prst="rect"/>
          <a:noFill/>
        </p:spPr>
        <p:txBody>
          <a:bodyPr wrap="square">
            <a:spAutoFit/>
          </a:bodyPr>
          <a:p>
            <a:pPr algn="l"/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4.Launch and promotion: 1-2 weeks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Conduct testing and debugging of the website.</a:t>
            </a:r>
          </a:p>
          <a:p>
            <a:pPr algn="l" indent="-285750" lvl="1" marL="742950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Launch the website and promote it through social media, email marketing, and other channels.</a:t>
            </a:r>
          </a:p>
          <a:p>
            <a:pPr algn="l"/>
            <a:endParaRPr b="1" dirty="0" i="0" lang="en-US">
              <a:solidFill>
                <a:schemeClr val="accent5">
                  <a:lumMod val="85000"/>
                </a:schemeClr>
              </a:solidFill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l"/>
            <a:r>
              <a:rPr b="1" dirty="0" i="0" lang="en-US">
                <a:solidFill>
                  <a:schemeClr val="tx2">
                    <a:lumMod val="75000"/>
                  </a:schemeClr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Budget</a:t>
            </a:r>
            <a:r>
              <a:rPr b="1" dirty="0" i="0" lang="en-US">
                <a:solidFill>
                  <a:schemeClr val="accent5">
                    <a:lumMod val="85000"/>
                  </a:schemeClr>
                </a:solidFill>
                <a:effectLst/>
                <a:latin typeface="Söhne"/>
              </a:rPr>
              <a:t>:</a:t>
            </a:r>
          </a:p>
          <a:p>
            <a:pPr algn="l"/>
            <a:endParaRPr b="0" dirty="0" i="0" lang="en-US">
              <a:solidFill>
                <a:schemeClr val="accent5">
                  <a:lumMod val="85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Domain name: $10-$15 per year</a:t>
            </a:r>
          </a:p>
          <a:p>
            <a:pPr algn="l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Web hosting: $5-$50 per month</a:t>
            </a:r>
          </a:p>
          <a:p>
            <a:pPr algn="l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Website design and development: $3,000-$10,000</a:t>
            </a:r>
          </a:p>
          <a:p>
            <a:pPr algn="l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Content creation: Varies depending on the amount and quality of content needed.</a:t>
            </a:r>
          </a:p>
          <a:p>
            <a:pPr algn="l">
              <a:buFont typeface="+mj-lt"/>
              <a:buAutoNum type="arabicPeriod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Launch and promotion: Varies depending on the marketing channels used.</a:t>
            </a:r>
          </a:p>
        </p:txBody>
      </p:sp>
      <p:sp>
        <p:nvSpPr>
          <p:cNvPr id="1048617" name="TextBox 3"/>
          <p:cNvSpPr txBox="1"/>
          <p:nvPr/>
        </p:nvSpPr>
        <p:spPr>
          <a:xfrm>
            <a:off x="517290" y="2920855"/>
            <a:ext cx="8260951" cy="29997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Appendices</a:t>
            </a:r>
            <a:r>
              <a:rPr b="1" dirty="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</a:t>
            </a:r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Glossary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: 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                    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A glossary provides definitions for technical terms, jargon, or industry-specific words that might be unfamiliar to the website's readers. This can be helpful in clarifying concepts and improving the overall understanding of the content.</a:t>
            </a:r>
          </a:p>
          <a:p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Bibliography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: 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                    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A bibliography lists the sources that were used to create the content on the website. This can help readers to find more information about a particular topic or to verify the accuracy of the information presented.</a:t>
            </a:r>
          </a:p>
          <a:p>
            <a:endParaRPr b="0" dirty="0" i="0" lang="en-US">
              <a:solidFill>
                <a:schemeClr val="tx1"/>
              </a:solidFill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b="0" dirty="0" i="0" lang="en-US">
              <a:solidFill>
                <a:schemeClr val="tx1"/>
              </a:solidFill>
              <a:effectLst/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28023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US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0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b="0" dirty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1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b="0" dirty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2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3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4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1000" lang="en-US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b="0" dirty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5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6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7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/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000" lang="en-US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b="0"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48" name="Google Shape;1874;g2139e008f02_0_11"/>
          <p:cNvSpPr txBox="1"/>
          <p:nvPr/>
        </p:nvSpPr>
        <p:spPr>
          <a:xfrm>
            <a:off x="193300" y="125175"/>
            <a:ext cx="3126300" cy="8940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b="1" sz="240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21593942">
            <a:off x="-191588" y="-43855"/>
            <a:ext cx="9410910" cy="5186979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9812" name=""/>
          <p:cNvSpPr txBox="1"/>
          <p:nvPr/>
        </p:nvSpPr>
        <p:spPr>
          <a:xfrm>
            <a:off x="4014651" y="1747528"/>
            <a:ext cx="2907739" cy="1056640"/>
          </a:xfrm>
          <a:prstGeom prst="rect"/>
        </p:spPr>
        <p:txBody>
          <a:bodyPr rtlCol="0" wrap="square">
            <a:spAutoFit/>
          </a:bodyPr>
          <a:p>
            <a:r>
              <a:rPr sz="1600" lang="en-US">
                <a:solidFill>
                  <a:srgbClr val="000000"/>
                </a:solidFill>
              </a:rPr>
              <a:t>https://github.com/Thanushyalakshmi/gitThanushya/blob/main/New%20folder/index.html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885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-5225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dirty="0" sz="1829" lang="en-US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Blog Website with Application</a:t>
            </a:r>
            <a:endParaRPr dirty="0"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92100" lvl="0" marL="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dirty="0" lang="en-US">
                <a:latin typeface="EB Garamond Medium"/>
                <a:ea typeface="EB Garamond Medium"/>
                <a:cs typeface="EB Garamond Medium"/>
                <a:sym typeface="EB Garamond Medium"/>
              </a:rPr>
              <a:t>Blog Website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55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00" y="2345525"/>
          <a:ext cx="4427300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99462"/>
                <a:gridCol w="1865838"/>
                <a:gridCol w="762000"/>
              </a:tblGrid>
              <a:tr h="396200"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au210620205019</a:t>
                      </a:r>
                      <a:endParaRPr b="0"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err="1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Greeshma</a:t>
                      </a: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 Thomas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A26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au210620205030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err="1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Niruthya</a:t>
                      </a: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 </a:t>
                      </a:r>
                      <a:r>
                        <a:rPr dirty="0" lang="en-US" err="1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Parkavi</a:t>
                      </a: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. P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A26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au210620205044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err="1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Thanushyalakshmi</a:t>
                      </a: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 .S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A26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au210620205011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Catherine Gale. A</a:t>
                      </a:r>
                      <a:endParaRPr dirty="0">
                        <a:solidFill>
                          <a:schemeClr val="bg1"/>
                        </a:solidFill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solidFill>
                            <a:schemeClr val="bg1"/>
                          </a:solidFill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A26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1600" lang="en-US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</a:t>
            </a:r>
            <a:r>
              <a:rPr b="1" dirty="0" sz="1600" lang="en-US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endParaRPr b="1" dirty="0" sz="16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marL="4572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dirty="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Set-Create SRS : “Your Project”</a:t>
            </a: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dirty="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up of </a:t>
            </a:r>
            <a:r>
              <a:rPr dirty="0" lang="en-US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dirty="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dirty="0"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592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-317500" lvl="0" marL="45720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3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cap="none" dirty="0" i="0" lang="en-US" strike="noStrike" u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4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b="1" lang="en-US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048595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800" i="0" lang="en-US" strike="noStrike" u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b="1" dirty="0"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6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dirty="0" sz="1600" i="0" lang="en-US" strike="noStrike" u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b="1" cap="none" dirty="0" sz="1600" i="0" strike="noStrike" u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1"/>
          <p:cNvSpPr txBox="1"/>
          <p:nvPr/>
        </p:nvSpPr>
        <p:spPr>
          <a:xfrm>
            <a:off x="501613" y="261257"/>
            <a:ext cx="2785001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bg2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SRS for Blog Website</a:t>
            </a:r>
          </a:p>
        </p:txBody>
      </p:sp>
      <p:sp>
        <p:nvSpPr>
          <p:cNvPr id="1048600" name="TextBox 2"/>
          <p:cNvSpPr txBox="1"/>
          <p:nvPr/>
        </p:nvSpPr>
        <p:spPr>
          <a:xfrm>
            <a:off x="501613" y="588788"/>
            <a:ext cx="834934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Introduction:</a:t>
            </a:r>
            <a:r>
              <a:rPr b="1" dirty="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</a:t>
            </a:r>
          </a:p>
        </p:txBody>
      </p:sp>
      <p:sp>
        <p:nvSpPr>
          <p:cNvPr id="1048601" name="TextBox 3"/>
          <p:cNvSpPr txBox="1"/>
          <p:nvPr/>
        </p:nvSpPr>
        <p:spPr>
          <a:xfrm>
            <a:off x="501613" y="1034578"/>
            <a:ext cx="8574460" cy="17170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 purpose of this document is to define the software requirements for a blog website. The blog website will provide a platform for users to create, publish and share articles, as well as read articles from other users.</a:t>
            </a:r>
          </a:p>
          <a:p>
            <a:r>
              <a:rPr b="0" dirty="0" i="0" lang="en-US">
                <a:solidFill>
                  <a:srgbClr val="C9D1D9"/>
                </a:solidFill>
                <a:effectLst/>
                <a:latin typeface="-apple-system"/>
              </a:rPr>
              <a:t> 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A blog website may cover a wide range of topics, such as personal experiences, travel, cooking, health and wellness, politics, technology, business, and many more. The content can be written by a single author or a group of authors who contribute to the blog regularly.</a:t>
            </a:r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48602" name="TextBox 8"/>
          <p:cNvSpPr txBox="1"/>
          <p:nvPr/>
        </p:nvSpPr>
        <p:spPr>
          <a:xfrm>
            <a:off x="501613" y="2711474"/>
            <a:ext cx="8453201" cy="22504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Scope:</a:t>
            </a:r>
          </a:p>
          <a:p>
            <a:endParaRPr b="1" dirty="0" sz="1800" lang="en-US">
              <a:solidFill>
                <a:schemeClr val="tx2">
                  <a:lumMod val="75000"/>
                </a:schemeClr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 scope of a blog website can vary depending on the goals and objectives of the website owner. Generally, a blog website is a platform that allows individuals, organizations, or businesses to publish articles, essays, reviews, or other forms of written content.</a:t>
            </a:r>
          </a:p>
          <a:p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The scope of a blog website can be limited to a specific topic or audience, or it can be broad and cover a wide range of topics. The success of a blog website often depends on the quality and relevance of the content, the engagement with readers and followers, and the consistency and frequency of new content.</a:t>
            </a:r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1"/>
          <p:cNvSpPr txBox="1"/>
          <p:nvPr/>
        </p:nvSpPr>
        <p:spPr>
          <a:xfrm>
            <a:off x="501613" y="3004348"/>
            <a:ext cx="8574460" cy="192024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1.</a:t>
            </a:r>
            <a:r>
              <a:rPr b="1"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User Authentication</a:t>
            </a:r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                      The website shall require users to authenticate before they can perform any actions on the site such as creating or commenting on posts. 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2. </a:t>
            </a:r>
            <a:r>
              <a:rPr b="1"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User Registration</a:t>
            </a:r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                      The website shall allow new users to register and create an account. The registration process shall require the user to provide their name, email address, and password.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3. </a:t>
            </a:r>
            <a:r>
              <a:rPr b="1"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User Profile</a:t>
            </a:r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solidFill>
                  <a:schemeClr val="tx1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                      The website shall allow users to create a profile with their personal information such as name, profile picture, and biography</a:t>
            </a:r>
          </a:p>
        </p:txBody>
      </p:sp>
      <p:sp>
        <p:nvSpPr>
          <p:cNvPr id="1048604" name="TextBox 3"/>
          <p:cNvSpPr txBox="1"/>
          <p:nvPr/>
        </p:nvSpPr>
        <p:spPr>
          <a:xfrm>
            <a:off x="501612" y="2634907"/>
            <a:ext cx="8349343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Functional Requirements:</a:t>
            </a:r>
            <a:r>
              <a:rPr b="1" dirty="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</a:t>
            </a:r>
          </a:p>
        </p:txBody>
      </p:sp>
      <p:sp>
        <p:nvSpPr>
          <p:cNvPr id="1048605" name="TextBox 4"/>
          <p:cNvSpPr txBox="1"/>
          <p:nvPr/>
        </p:nvSpPr>
        <p:spPr>
          <a:xfrm>
            <a:off x="501611" y="250808"/>
            <a:ext cx="8793917" cy="24536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Purpose:</a:t>
            </a:r>
          </a:p>
          <a:p>
            <a:endParaRPr b="1" dirty="0" sz="1800" lang="en-US">
              <a:solidFill>
                <a:schemeClr val="tx2">
                  <a:lumMod val="75000"/>
                </a:schemeClr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Building an online presence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: Blogging can help individuals or businesses build their online presence and establish themselves as experts or thought leaders in their respective fields.</a:t>
            </a:r>
            <a:endParaRPr b="0" dirty="0" i="0" lang="en-US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2.Marketing and promoting products or services: 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Blogging can be used as a marketing tool to promote products or services to potential customers.</a:t>
            </a:r>
          </a:p>
          <a:p>
            <a:pPr algn="l"/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3.Creating a community: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 Blogging can create a community of like-minded people who share similar interests and can interact with each other through comments and social media.</a:t>
            </a:r>
          </a:p>
          <a:p>
            <a:pPr algn="l"/>
            <a:r>
              <a:rPr b="1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4.Generating revenue</a:t>
            </a:r>
            <a:r>
              <a:rPr b="0" dirty="0" i="0" lang="en-US">
                <a:solidFill>
                  <a:schemeClr val="tx1"/>
                </a:solidFill>
                <a:effectLst/>
                <a:latin typeface="EB Garamond" panose="00000500000000000000" pitchFamily="2" charset="0"/>
                <a:ea typeface="EB Garamond" panose="00000500000000000000" pitchFamily="2" charset="0"/>
              </a:rPr>
              <a:t>: Blogging can be a source of income through advertising, sponsorships, or selling products or services.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endParaRPr dirty="0" lang="en-US">
              <a:solidFill>
                <a:schemeClr val="tx1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59;g2139e008f02_0_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-65210" t="3320" r="65210" b="-3320"/>
          <a:stretch>
            <a:fillRect/>
          </a:stretch>
        </p:blipFill>
        <p:spPr>
          <a:xfrm rot="1529866">
            <a:off x="1866899" y="205703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606" name="TextBox 2"/>
          <p:cNvSpPr txBox="1"/>
          <p:nvPr/>
        </p:nvSpPr>
        <p:spPr>
          <a:xfrm>
            <a:off x="462756" y="342901"/>
            <a:ext cx="8218487" cy="4968240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4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Post Creation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create new posts. Posts shall have a title, body, and associated tags.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5.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Post Editing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edit their own posts.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6.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Post Deletion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delete their own posts.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7.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Post Searching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search for posts by title, author, or Comment </a:t>
            </a:r>
            <a:r>
              <a:rPr dirty="0" lang="en-US" err="1">
                <a:latin typeface="EB Garamond" panose="00000500000000000000" pitchFamily="2" charset="0"/>
                <a:ea typeface="EB Garamond" panose="00000500000000000000" pitchFamily="2" charset="0"/>
              </a:rPr>
              <a:t>Creation.The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website shall allow users to create comments on posts. 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8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. Post Sorting: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sort posts by date, popularity, or author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9.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Comment Creation:</a:t>
            </a: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The website shall allow users to create comments on posts. Comments shall have a body and associated user. 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10.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Comment Editing: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shall allow users to edit their own comments.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"/>
          <p:cNvSpPr txBox="1"/>
          <p:nvPr/>
        </p:nvSpPr>
        <p:spPr>
          <a:xfrm>
            <a:off x="514350" y="342900"/>
            <a:ext cx="8261350" cy="2326640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11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Comment Deletion: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 The website shall allow users to delete their own comments.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12.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User Following: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 The website shall allow users to follow other users to receive updates on their posts.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13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. User Messaging: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 The website shall allow users to send messages to other users.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14.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User Notifications: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 The website shall notify users of new comments, likes, and messages</a:t>
            </a:r>
            <a:r>
              <a:rPr dirty="0" lang="en-US"/>
              <a:t>.</a:t>
            </a:r>
          </a:p>
        </p:txBody>
      </p:sp>
      <p:sp>
        <p:nvSpPr>
          <p:cNvPr id="1048610" name="TextBox 4"/>
          <p:cNvSpPr txBox="1"/>
          <p:nvPr/>
        </p:nvSpPr>
        <p:spPr>
          <a:xfrm>
            <a:off x="514350" y="3075772"/>
            <a:ext cx="6419850" cy="13741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Non-Functional Requirements: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Performance:</a:t>
            </a: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The website shall load quickly and be responsive to user actions.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2.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Security:</a:t>
            </a: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The website shall be secure and protect user data.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2"/>
          <p:cNvSpPr txBox="1"/>
          <p:nvPr/>
        </p:nvSpPr>
        <p:spPr>
          <a:xfrm>
            <a:off x="495300" y="351622"/>
            <a:ext cx="8261350" cy="1717041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3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. Compatibility: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The website shall be compatible with all modern web browsers.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4.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Accessibility: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The website shall be accessible to users with disabilities.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5. </a:t>
            </a:r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Usability: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  The website shall be easy to use and navigate</a:t>
            </a:r>
            <a:r>
              <a:rPr dirty="0" lang="en-US"/>
              <a:t>.</a:t>
            </a:r>
          </a:p>
        </p:txBody>
      </p:sp>
      <p:sp>
        <p:nvSpPr>
          <p:cNvPr id="1048612" name="TextBox 4"/>
          <p:cNvSpPr txBox="1"/>
          <p:nvPr/>
        </p:nvSpPr>
        <p:spPr>
          <a:xfrm>
            <a:off x="479425" y="2416056"/>
            <a:ext cx="8185150" cy="2047241"/>
          </a:xfrm>
          <a:prstGeom prst="rect"/>
          <a:noFill/>
        </p:spPr>
        <p:txBody>
          <a:bodyPr wrap="square">
            <a:spAutoFit/>
          </a:bodyPr>
          <a:p>
            <a:r>
              <a:rPr b="1" dirty="0" sz="1800" lang="en-US">
                <a:solidFill>
                  <a:schemeClr val="tx2">
                    <a:lumMod val="75000"/>
                  </a:schemeClr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Design Constraints:</a:t>
            </a:r>
          </a:p>
          <a:p>
            <a:endParaRPr b="1" dirty="0" sz="1800" lang="en-US">
              <a:solidFill>
                <a:schemeClr val="tx2">
                  <a:lumMod val="75000"/>
                </a:schemeClr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1.User interface design:</a:t>
            </a: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The blog website must have a user-friendly and responsive user interface design that is easy to navigate and visually appealing to users.</a:t>
            </a:r>
          </a:p>
          <a:p>
            <a:endParaRPr b="1"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2.Content management system: </a:t>
            </a: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The website must have a content management system (CMS) that allows users to easily create, edit, and publish blog posts and pages.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434050" y="311408"/>
            <a:ext cx="8477250" cy="4561841"/>
          </a:xfrm>
          <a:prstGeom prst="rect"/>
          <a:noFill/>
        </p:spPr>
        <p:txBody>
          <a:bodyPr wrap="square">
            <a:spAutoFit/>
          </a:bodyPr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3.Scalability: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The website must be designed to handle high traffic loads and accommodate future growth in terms of users and content.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4.Security: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must be secure, with features such as SSL encryption, strong password policies, and protection against common vulnerabilities like SQL injection attacks.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5.Compatibility: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 The website must be compatible with a range of devices and web browsers, including mobile devices.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6.Search engine optimization (SEO):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The website must be optimized for search engines, with features such as meta tags, sitemaps, and search engine-friendly URLs.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7.Accessibility: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The website must be designed to be accessible to users with disabilities, following accessibility guidelines such as WCAG 2.0.</a:t>
            </a:r>
          </a:p>
          <a:p>
            <a:endParaRPr dirty="0" lang="en-US"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b="1"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8.Performance:</a:t>
            </a:r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</a:p>
          <a:p>
            <a:r>
              <a:rPr dirty="0" lang="en-US">
                <a:latin typeface="EB Garamond" panose="00000500000000000000" pitchFamily="2" charset="0"/>
                <a:ea typeface="EB Garamond" panose="00000500000000000000" pitchFamily="2" charset="0"/>
              </a:rPr>
              <a:t>          The website must be optimized for fast page load times, with features such as caching, content delivery networks (CDNs), and optimized images.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Greeshma</dc:creator>
  <cp:lastModifiedBy>Greeshma</cp:lastModifiedBy>
  <dcterms:created xsi:type="dcterms:W3CDTF">2023-03-08T06:18:26Z</dcterms:created>
  <dcterms:modified xsi:type="dcterms:W3CDTF">2023-04-05T14:00:38Z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6a625b39c04e41fe9bd92f6f0e906d0c</vt:lpwstr>
  </property>
</Properties>
</file>